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71" r:id="rId1"/>
  </p:sldMasterIdLst>
  <p:notesMasterIdLst>
    <p:notesMasterId r:id="rId21"/>
  </p:notesMasterIdLst>
  <p:sldIdLst>
    <p:sldId id="256" r:id="rId2"/>
    <p:sldId id="257" r:id="rId3"/>
    <p:sldId id="279" r:id="rId4"/>
    <p:sldId id="288" r:id="rId5"/>
    <p:sldId id="267" r:id="rId6"/>
    <p:sldId id="258" r:id="rId7"/>
    <p:sldId id="281" r:id="rId8"/>
    <p:sldId id="260" r:id="rId9"/>
    <p:sldId id="282" r:id="rId10"/>
    <p:sldId id="265" r:id="rId11"/>
    <p:sldId id="270" r:id="rId12"/>
    <p:sldId id="268" r:id="rId13"/>
    <p:sldId id="273" r:id="rId14"/>
    <p:sldId id="280" r:id="rId15"/>
    <p:sldId id="275" r:id="rId16"/>
    <p:sldId id="274" r:id="rId17"/>
    <p:sldId id="284" r:id="rId18"/>
    <p:sldId id="287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D00"/>
    <a:srgbClr val="FACE33"/>
    <a:srgbClr val="D4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2"/>
    <p:restoredTop sz="95794"/>
  </p:normalViewPr>
  <p:slideViewPr>
    <p:cSldViewPr snapToGrid="0" snapToObjects="1">
      <p:cViewPr varScale="1">
        <p:scale>
          <a:sx n="114" d="100"/>
          <a:sy n="114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B4851-5CD8-4D44-A5D6-DBB4C152DCF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88A1DBC-6FFE-46AD-B848-24AE88250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Contesto e problema</a:t>
          </a:r>
          <a:endParaRPr lang="en-US" dirty="0"/>
        </a:p>
      </dgm:t>
    </dgm:pt>
    <dgm:pt modelId="{0D528C08-FE36-4C56-B584-74D13BFA8254}" type="parTrans" cxnId="{DA2C9747-5311-4704-9886-DCE828CF088C}">
      <dgm:prSet/>
      <dgm:spPr/>
      <dgm:t>
        <a:bodyPr/>
        <a:lstStyle/>
        <a:p>
          <a:endParaRPr lang="en-US"/>
        </a:p>
      </dgm:t>
    </dgm:pt>
    <dgm:pt modelId="{D1762D60-4277-49AA-B07C-9314247A12BE}" type="sibTrans" cxnId="{DA2C9747-5311-4704-9886-DCE828CF088C}">
      <dgm:prSet/>
      <dgm:spPr/>
      <dgm:t>
        <a:bodyPr/>
        <a:lstStyle/>
        <a:p>
          <a:endParaRPr lang="en-US"/>
        </a:p>
      </dgm:t>
    </dgm:pt>
    <dgm:pt modelId="{C6483925-535A-4B2D-A711-5FCE5FA30D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/>
            <a:t>Obiettivo</a:t>
          </a:r>
          <a:endParaRPr lang="en-US" dirty="0"/>
        </a:p>
      </dgm:t>
    </dgm:pt>
    <dgm:pt modelId="{19389907-8A64-458A-8D19-0FDE8324227E}" type="parTrans" cxnId="{B2D853C5-3150-4F7E-BE52-F4079A441AC8}">
      <dgm:prSet/>
      <dgm:spPr/>
      <dgm:t>
        <a:bodyPr/>
        <a:lstStyle/>
        <a:p>
          <a:endParaRPr lang="en-US"/>
        </a:p>
      </dgm:t>
    </dgm:pt>
    <dgm:pt modelId="{B98D264C-36DD-4E62-98CF-A495756C690C}" type="sibTrans" cxnId="{B2D853C5-3150-4F7E-BE52-F4079A441AC8}">
      <dgm:prSet/>
      <dgm:spPr/>
      <dgm:t>
        <a:bodyPr/>
        <a:lstStyle/>
        <a:p>
          <a:endParaRPr lang="en-US"/>
        </a:p>
      </dgm:t>
    </dgm:pt>
    <dgm:pt modelId="{2FD8663F-F592-40A4-8C6A-0EF3388CB7E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>
              <a:solidFill>
                <a:srgbClr val="00B050"/>
              </a:solidFill>
            </a:rPr>
            <a:t>Soluzione</a:t>
          </a:r>
          <a:endParaRPr lang="en-US" dirty="0">
            <a:solidFill>
              <a:srgbClr val="00B050"/>
            </a:solidFill>
          </a:endParaRPr>
        </a:p>
      </dgm:t>
    </dgm:pt>
    <dgm:pt modelId="{3E869611-4F91-47C3-ADF2-10CE02A38FAD}" type="parTrans" cxnId="{D612412D-56D7-48BC-A791-FD3B65B50409}">
      <dgm:prSet/>
      <dgm:spPr/>
      <dgm:t>
        <a:bodyPr/>
        <a:lstStyle/>
        <a:p>
          <a:endParaRPr lang="en-US"/>
        </a:p>
      </dgm:t>
    </dgm:pt>
    <dgm:pt modelId="{E1F7BF65-8FB1-4D29-9A64-F9B60BC5BB40}" type="sibTrans" cxnId="{D612412D-56D7-48BC-A791-FD3B65B50409}">
      <dgm:prSet/>
      <dgm:spPr/>
      <dgm:t>
        <a:bodyPr/>
        <a:lstStyle/>
        <a:p>
          <a:endParaRPr lang="en-US"/>
        </a:p>
      </dgm:t>
    </dgm:pt>
    <dgm:pt modelId="{89AD5888-D2A3-45A4-9D8C-66883C1855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dirty="0">
              <a:solidFill>
                <a:schemeClr val="accent4"/>
              </a:solidFill>
            </a:rPr>
            <a:t>Sviluppi futuri</a:t>
          </a:r>
          <a:endParaRPr lang="en-US" dirty="0">
            <a:solidFill>
              <a:schemeClr val="accent4"/>
            </a:solidFill>
          </a:endParaRPr>
        </a:p>
      </dgm:t>
    </dgm:pt>
    <dgm:pt modelId="{59E2EB92-F95C-48ED-997C-514F567BCEBB}" type="parTrans" cxnId="{FA384201-18AF-473D-A7B0-D8DDA4B29356}">
      <dgm:prSet/>
      <dgm:spPr/>
      <dgm:t>
        <a:bodyPr/>
        <a:lstStyle/>
        <a:p>
          <a:endParaRPr lang="en-US"/>
        </a:p>
      </dgm:t>
    </dgm:pt>
    <dgm:pt modelId="{5AB58615-3441-41E6-90DB-CF582D8BA85A}" type="sibTrans" cxnId="{FA384201-18AF-473D-A7B0-D8DDA4B29356}">
      <dgm:prSet/>
      <dgm:spPr/>
      <dgm:t>
        <a:bodyPr/>
        <a:lstStyle/>
        <a:p>
          <a:endParaRPr lang="en-US"/>
        </a:p>
      </dgm:t>
    </dgm:pt>
    <dgm:pt modelId="{F7908A7B-D22A-458C-AA63-2145536E5C73}" type="pres">
      <dgm:prSet presAssocID="{3F4B4851-5CD8-4D44-A5D6-DBB4C152DCF6}" presName="root" presStyleCnt="0">
        <dgm:presLayoutVars>
          <dgm:dir/>
          <dgm:resizeHandles val="exact"/>
        </dgm:presLayoutVars>
      </dgm:prSet>
      <dgm:spPr/>
    </dgm:pt>
    <dgm:pt modelId="{E08AA306-45C0-4977-9A7E-72DEB29DB6FA}" type="pres">
      <dgm:prSet presAssocID="{B88A1DBC-6FFE-46AD-B848-24AE88250C27}" presName="compNode" presStyleCnt="0"/>
      <dgm:spPr/>
    </dgm:pt>
    <dgm:pt modelId="{0E463109-6DA6-468A-8E1E-DD37D9DAE4D6}" type="pres">
      <dgm:prSet presAssocID="{B88A1DBC-6FFE-46AD-B848-24AE88250C27}" presName="iconBgRect" presStyleLbl="bgShp" presStyleIdx="0" presStyleCnt="4"/>
      <dgm:spPr/>
    </dgm:pt>
    <dgm:pt modelId="{3CAFCFA6-04FD-4147-BD9B-A27D613AED89}" type="pres">
      <dgm:prSet presAssocID="{B88A1DBC-6FFE-46AD-B848-24AE88250C2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6FD3B4-E8A5-4BDA-A1C9-04FBAEBF8178}" type="pres">
      <dgm:prSet presAssocID="{B88A1DBC-6FFE-46AD-B848-24AE88250C27}" presName="spaceRect" presStyleCnt="0"/>
      <dgm:spPr/>
    </dgm:pt>
    <dgm:pt modelId="{E8A629F9-1170-4DE9-8EAC-B32699A57C5F}" type="pres">
      <dgm:prSet presAssocID="{B88A1DBC-6FFE-46AD-B848-24AE88250C27}" presName="textRect" presStyleLbl="revTx" presStyleIdx="0" presStyleCnt="4">
        <dgm:presLayoutVars>
          <dgm:chMax val="1"/>
          <dgm:chPref val="1"/>
        </dgm:presLayoutVars>
      </dgm:prSet>
      <dgm:spPr/>
    </dgm:pt>
    <dgm:pt modelId="{1A4A5F87-35BB-41ED-813C-ED7A02D5390F}" type="pres">
      <dgm:prSet presAssocID="{D1762D60-4277-49AA-B07C-9314247A12BE}" presName="sibTrans" presStyleCnt="0"/>
      <dgm:spPr/>
    </dgm:pt>
    <dgm:pt modelId="{D1CFF15C-467A-42DA-A058-68AE26350B5F}" type="pres">
      <dgm:prSet presAssocID="{C6483925-535A-4B2D-A711-5FCE5FA30DF4}" presName="compNode" presStyleCnt="0"/>
      <dgm:spPr/>
    </dgm:pt>
    <dgm:pt modelId="{1565CC7C-666F-458A-8D5B-6EBA2A2B1765}" type="pres">
      <dgm:prSet presAssocID="{C6483925-535A-4B2D-A711-5FCE5FA30DF4}" presName="iconBgRect" presStyleLbl="bgShp" presStyleIdx="1" presStyleCnt="4"/>
      <dgm:spPr/>
    </dgm:pt>
    <dgm:pt modelId="{3D870493-708C-4840-8149-AD840DFCDCFC}" type="pres">
      <dgm:prSet presAssocID="{C6483925-535A-4B2D-A711-5FCE5FA30D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0D55672A-67CC-4B67-BEB3-24B16363E4A8}" type="pres">
      <dgm:prSet presAssocID="{C6483925-535A-4B2D-A711-5FCE5FA30DF4}" presName="spaceRect" presStyleCnt="0"/>
      <dgm:spPr/>
    </dgm:pt>
    <dgm:pt modelId="{E46A793D-6EF3-4704-A24F-7A6F6EDE1F90}" type="pres">
      <dgm:prSet presAssocID="{C6483925-535A-4B2D-A711-5FCE5FA30DF4}" presName="textRect" presStyleLbl="revTx" presStyleIdx="1" presStyleCnt="4">
        <dgm:presLayoutVars>
          <dgm:chMax val="1"/>
          <dgm:chPref val="1"/>
        </dgm:presLayoutVars>
      </dgm:prSet>
      <dgm:spPr/>
    </dgm:pt>
    <dgm:pt modelId="{8586970D-5B4B-4DC0-89BE-82E8F92C9637}" type="pres">
      <dgm:prSet presAssocID="{B98D264C-36DD-4E62-98CF-A495756C690C}" presName="sibTrans" presStyleCnt="0"/>
      <dgm:spPr/>
    </dgm:pt>
    <dgm:pt modelId="{E9ED229A-EC23-4802-A3A3-412A8C6CDB68}" type="pres">
      <dgm:prSet presAssocID="{2FD8663F-F592-40A4-8C6A-0EF3388CB7E6}" presName="compNode" presStyleCnt="0"/>
      <dgm:spPr/>
    </dgm:pt>
    <dgm:pt modelId="{DB94EF16-F305-4E14-A975-6550DE4FEF29}" type="pres">
      <dgm:prSet presAssocID="{2FD8663F-F592-40A4-8C6A-0EF3388CB7E6}" presName="iconBgRect" presStyleLbl="bgShp" presStyleIdx="2" presStyleCnt="4"/>
      <dgm:spPr>
        <a:solidFill>
          <a:srgbClr val="00B050"/>
        </a:solidFill>
      </dgm:spPr>
    </dgm:pt>
    <dgm:pt modelId="{126A727B-C43C-41ED-881A-F7D838FE904A}" type="pres">
      <dgm:prSet presAssocID="{2FD8663F-F592-40A4-8C6A-0EF3388CB7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mpadina"/>
        </a:ext>
      </dgm:extLst>
    </dgm:pt>
    <dgm:pt modelId="{C58FB31F-6311-415F-B2EB-3FBE8B6AE854}" type="pres">
      <dgm:prSet presAssocID="{2FD8663F-F592-40A4-8C6A-0EF3388CB7E6}" presName="spaceRect" presStyleCnt="0"/>
      <dgm:spPr/>
    </dgm:pt>
    <dgm:pt modelId="{48FBC5C0-9558-4476-9E79-A3B6A390282B}" type="pres">
      <dgm:prSet presAssocID="{2FD8663F-F592-40A4-8C6A-0EF3388CB7E6}" presName="textRect" presStyleLbl="revTx" presStyleIdx="2" presStyleCnt="4">
        <dgm:presLayoutVars>
          <dgm:chMax val="1"/>
          <dgm:chPref val="1"/>
        </dgm:presLayoutVars>
      </dgm:prSet>
      <dgm:spPr/>
    </dgm:pt>
    <dgm:pt modelId="{6E6E8C91-58CE-4CA2-9823-8022C0A89070}" type="pres">
      <dgm:prSet presAssocID="{E1F7BF65-8FB1-4D29-9A64-F9B60BC5BB40}" presName="sibTrans" presStyleCnt="0"/>
      <dgm:spPr/>
    </dgm:pt>
    <dgm:pt modelId="{66021E6B-9ED1-4EE4-942C-F9090838F4AC}" type="pres">
      <dgm:prSet presAssocID="{89AD5888-D2A3-45A4-9D8C-66883C1855B5}" presName="compNode" presStyleCnt="0"/>
      <dgm:spPr/>
    </dgm:pt>
    <dgm:pt modelId="{6A890C03-0CA4-4A3E-96DC-E79469DAE6AD}" type="pres">
      <dgm:prSet presAssocID="{89AD5888-D2A3-45A4-9D8C-66883C1855B5}" presName="iconBgRect" presStyleLbl="bgShp" presStyleIdx="3" presStyleCnt="4"/>
      <dgm:spPr>
        <a:solidFill>
          <a:schemeClr val="accent4"/>
        </a:solidFill>
      </dgm:spPr>
    </dgm:pt>
    <dgm:pt modelId="{1C6AAB97-C606-4308-AAF7-1866CAB6B5EA}" type="pres">
      <dgm:prSet presAssocID="{89AD5888-D2A3-45A4-9D8C-66883C1855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CF8988F-B97B-4944-9F21-46EEBA133D45}" type="pres">
      <dgm:prSet presAssocID="{89AD5888-D2A3-45A4-9D8C-66883C1855B5}" presName="spaceRect" presStyleCnt="0"/>
      <dgm:spPr/>
    </dgm:pt>
    <dgm:pt modelId="{57C22434-47A3-49E9-B40B-8CB59D4DFF13}" type="pres">
      <dgm:prSet presAssocID="{89AD5888-D2A3-45A4-9D8C-66883C1855B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384201-18AF-473D-A7B0-D8DDA4B29356}" srcId="{3F4B4851-5CD8-4D44-A5D6-DBB4C152DCF6}" destId="{89AD5888-D2A3-45A4-9D8C-66883C1855B5}" srcOrd="3" destOrd="0" parTransId="{59E2EB92-F95C-48ED-997C-514F567BCEBB}" sibTransId="{5AB58615-3441-41E6-90DB-CF582D8BA85A}"/>
    <dgm:cxn modelId="{28C19B29-F498-F745-A808-A2C95E43FAE8}" type="presOf" srcId="{3F4B4851-5CD8-4D44-A5D6-DBB4C152DCF6}" destId="{F7908A7B-D22A-458C-AA63-2145536E5C73}" srcOrd="0" destOrd="0" presId="urn:microsoft.com/office/officeart/2018/5/layout/IconCircleLabelList"/>
    <dgm:cxn modelId="{D612412D-56D7-48BC-A791-FD3B65B50409}" srcId="{3F4B4851-5CD8-4D44-A5D6-DBB4C152DCF6}" destId="{2FD8663F-F592-40A4-8C6A-0EF3388CB7E6}" srcOrd="2" destOrd="0" parTransId="{3E869611-4F91-47C3-ADF2-10CE02A38FAD}" sibTransId="{E1F7BF65-8FB1-4D29-9A64-F9B60BC5BB40}"/>
    <dgm:cxn modelId="{DA2C9747-5311-4704-9886-DCE828CF088C}" srcId="{3F4B4851-5CD8-4D44-A5D6-DBB4C152DCF6}" destId="{B88A1DBC-6FFE-46AD-B848-24AE88250C27}" srcOrd="0" destOrd="0" parTransId="{0D528C08-FE36-4C56-B584-74D13BFA8254}" sibTransId="{D1762D60-4277-49AA-B07C-9314247A12BE}"/>
    <dgm:cxn modelId="{78AD5075-C87F-4C42-8F98-E0A2D8405E08}" type="presOf" srcId="{89AD5888-D2A3-45A4-9D8C-66883C1855B5}" destId="{57C22434-47A3-49E9-B40B-8CB59D4DFF13}" srcOrd="0" destOrd="0" presId="urn:microsoft.com/office/officeart/2018/5/layout/IconCircleLabelList"/>
    <dgm:cxn modelId="{7C7D0380-B378-3844-91E4-6A055084C6A5}" type="presOf" srcId="{B88A1DBC-6FFE-46AD-B848-24AE88250C27}" destId="{E8A629F9-1170-4DE9-8EAC-B32699A57C5F}" srcOrd="0" destOrd="0" presId="urn:microsoft.com/office/officeart/2018/5/layout/IconCircleLabelList"/>
    <dgm:cxn modelId="{1C03989A-1F46-F741-9072-C285CE3CA049}" type="presOf" srcId="{2FD8663F-F592-40A4-8C6A-0EF3388CB7E6}" destId="{48FBC5C0-9558-4476-9E79-A3B6A390282B}" srcOrd="0" destOrd="0" presId="urn:microsoft.com/office/officeart/2018/5/layout/IconCircleLabelList"/>
    <dgm:cxn modelId="{B2D853C5-3150-4F7E-BE52-F4079A441AC8}" srcId="{3F4B4851-5CD8-4D44-A5D6-DBB4C152DCF6}" destId="{C6483925-535A-4B2D-A711-5FCE5FA30DF4}" srcOrd="1" destOrd="0" parTransId="{19389907-8A64-458A-8D19-0FDE8324227E}" sibTransId="{B98D264C-36DD-4E62-98CF-A495756C690C}"/>
    <dgm:cxn modelId="{C0D9BAD8-E4B4-2B44-9C3C-E10BAE07E500}" type="presOf" srcId="{C6483925-535A-4B2D-A711-5FCE5FA30DF4}" destId="{E46A793D-6EF3-4704-A24F-7A6F6EDE1F90}" srcOrd="0" destOrd="0" presId="urn:microsoft.com/office/officeart/2018/5/layout/IconCircleLabelList"/>
    <dgm:cxn modelId="{8463113E-D7AE-CD40-8AC5-08F9EE49A749}" type="presParOf" srcId="{F7908A7B-D22A-458C-AA63-2145536E5C73}" destId="{E08AA306-45C0-4977-9A7E-72DEB29DB6FA}" srcOrd="0" destOrd="0" presId="urn:microsoft.com/office/officeart/2018/5/layout/IconCircleLabelList"/>
    <dgm:cxn modelId="{EB90C83E-066F-AE40-9172-09273741ACC1}" type="presParOf" srcId="{E08AA306-45C0-4977-9A7E-72DEB29DB6FA}" destId="{0E463109-6DA6-468A-8E1E-DD37D9DAE4D6}" srcOrd="0" destOrd="0" presId="urn:microsoft.com/office/officeart/2018/5/layout/IconCircleLabelList"/>
    <dgm:cxn modelId="{15DB13A9-8C83-3E4D-9B94-C77388D88FCD}" type="presParOf" srcId="{E08AA306-45C0-4977-9A7E-72DEB29DB6FA}" destId="{3CAFCFA6-04FD-4147-BD9B-A27D613AED89}" srcOrd="1" destOrd="0" presId="urn:microsoft.com/office/officeart/2018/5/layout/IconCircleLabelList"/>
    <dgm:cxn modelId="{33D9BFC1-8B35-4B41-B9A5-96580E7866A2}" type="presParOf" srcId="{E08AA306-45C0-4977-9A7E-72DEB29DB6FA}" destId="{1A6FD3B4-E8A5-4BDA-A1C9-04FBAEBF8178}" srcOrd="2" destOrd="0" presId="urn:microsoft.com/office/officeart/2018/5/layout/IconCircleLabelList"/>
    <dgm:cxn modelId="{A745699C-C3DF-8749-8625-361FA100161B}" type="presParOf" srcId="{E08AA306-45C0-4977-9A7E-72DEB29DB6FA}" destId="{E8A629F9-1170-4DE9-8EAC-B32699A57C5F}" srcOrd="3" destOrd="0" presId="urn:microsoft.com/office/officeart/2018/5/layout/IconCircleLabelList"/>
    <dgm:cxn modelId="{FF153F3B-1F1E-8C47-B524-9E07E36343A3}" type="presParOf" srcId="{F7908A7B-D22A-458C-AA63-2145536E5C73}" destId="{1A4A5F87-35BB-41ED-813C-ED7A02D5390F}" srcOrd="1" destOrd="0" presId="urn:microsoft.com/office/officeart/2018/5/layout/IconCircleLabelList"/>
    <dgm:cxn modelId="{146D60E4-059A-A64F-A0E1-C06F557218E2}" type="presParOf" srcId="{F7908A7B-D22A-458C-AA63-2145536E5C73}" destId="{D1CFF15C-467A-42DA-A058-68AE26350B5F}" srcOrd="2" destOrd="0" presId="urn:microsoft.com/office/officeart/2018/5/layout/IconCircleLabelList"/>
    <dgm:cxn modelId="{8279C5DF-27FA-8A4D-9676-3E18E5916FD0}" type="presParOf" srcId="{D1CFF15C-467A-42DA-A058-68AE26350B5F}" destId="{1565CC7C-666F-458A-8D5B-6EBA2A2B1765}" srcOrd="0" destOrd="0" presId="urn:microsoft.com/office/officeart/2018/5/layout/IconCircleLabelList"/>
    <dgm:cxn modelId="{C5A9C9E7-96D9-1147-82C4-811CD33FC4A5}" type="presParOf" srcId="{D1CFF15C-467A-42DA-A058-68AE26350B5F}" destId="{3D870493-708C-4840-8149-AD840DFCDCFC}" srcOrd="1" destOrd="0" presId="urn:microsoft.com/office/officeart/2018/5/layout/IconCircleLabelList"/>
    <dgm:cxn modelId="{7AC3DADE-2E87-9D4D-A3F7-3E488A0C5F3F}" type="presParOf" srcId="{D1CFF15C-467A-42DA-A058-68AE26350B5F}" destId="{0D55672A-67CC-4B67-BEB3-24B16363E4A8}" srcOrd="2" destOrd="0" presId="urn:microsoft.com/office/officeart/2018/5/layout/IconCircleLabelList"/>
    <dgm:cxn modelId="{94B96C85-96CE-304A-B7F1-011DBBB82017}" type="presParOf" srcId="{D1CFF15C-467A-42DA-A058-68AE26350B5F}" destId="{E46A793D-6EF3-4704-A24F-7A6F6EDE1F90}" srcOrd="3" destOrd="0" presId="urn:microsoft.com/office/officeart/2018/5/layout/IconCircleLabelList"/>
    <dgm:cxn modelId="{5B48DA20-B0CA-BE4A-9279-5D4A15D09AC6}" type="presParOf" srcId="{F7908A7B-D22A-458C-AA63-2145536E5C73}" destId="{8586970D-5B4B-4DC0-89BE-82E8F92C9637}" srcOrd="3" destOrd="0" presId="urn:microsoft.com/office/officeart/2018/5/layout/IconCircleLabelList"/>
    <dgm:cxn modelId="{8C46CFB2-C398-4343-9EBB-4EF06DAB4C7B}" type="presParOf" srcId="{F7908A7B-D22A-458C-AA63-2145536E5C73}" destId="{E9ED229A-EC23-4802-A3A3-412A8C6CDB68}" srcOrd="4" destOrd="0" presId="urn:microsoft.com/office/officeart/2018/5/layout/IconCircleLabelList"/>
    <dgm:cxn modelId="{9AFA24B2-B2CE-9A44-B11C-6CB416BB6044}" type="presParOf" srcId="{E9ED229A-EC23-4802-A3A3-412A8C6CDB68}" destId="{DB94EF16-F305-4E14-A975-6550DE4FEF29}" srcOrd="0" destOrd="0" presId="urn:microsoft.com/office/officeart/2018/5/layout/IconCircleLabelList"/>
    <dgm:cxn modelId="{60DEDFA3-90A9-FE43-9083-424C502381F6}" type="presParOf" srcId="{E9ED229A-EC23-4802-A3A3-412A8C6CDB68}" destId="{126A727B-C43C-41ED-881A-F7D838FE904A}" srcOrd="1" destOrd="0" presId="urn:microsoft.com/office/officeart/2018/5/layout/IconCircleLabelList"/>
    <dgm:cxn modelId="{A1EE1DE9-338D-094F-A79F-271E0DC728B0}" type="presParOf" srcId="{E9ED229A-EC23-4802-A3A3-412A8C6CDB68}" destId="{C58FB31F-6311-415F-B2EB-3FBE8B6AE854}" srcOrd="2" destOrd="0" presId="urn:microsoft.com/office/officeart/2018/5/layout/IconCircleLabelList"/>
    <dgm:cxn modelId="{F883549C-1C63-834B-BB63-2D95E7A07AB4}" type="presParOf" srcId="{E9ED229A-EC23-4802-A3A3-412A8C6CDB68}" destId="{48FBC5C0-9558-4476-9E79-A3B6A390282B}" srcOrd="3" destOrd="0" presId="urn:microsoft.com/office/officeart/2018/5/layout/IconCircleLabelList"/>
    <dgm:cxn modelId="{23F6E43E-E9B0-434D-A0DF-870170D2ADA9}" type="presParOf" srcId="{F7908A7B-D22A-458C-AA63-2145536E5C73}" destId="{6E6E8C91-58CE-4CA2-9823-8022C0A89070}" srcOrd="5" destOrd="0" presId="urn:microsoft.com/office/officeart/2018/5/layout/IconCircleLabelList"/>
    <dgm:cxn modelId="{39DD4D73-F912-504B-B6D1-BF80CAFD9190}" type="presParOf" srcId="{F7908A7B-D22A-458C-AA63-2145536E5C73}" destId="{66021E6B-9ED1-4EE4-942C-F9090838F4AC}" srcOrd="6" destOrd="0" presId="urn:microsoft.com/office/officeart/2018/5/layout/IconCircleLabelList"/>
    <dgm:cxn modelId="{249866E2-15A2-F54A-82B4-AA61574515E4}" type="presParOf" srcId="{66021E6B-9ED1-4EE4-942C-F9090838F4AC}" destId="{6A890C03-0CA4-4A3E-96DC-E79469DAE6AD}" srcOrd="0" destOrd="0" presId="urn:microsoft.com/office/officeart/2018/5/layout/IconCircleLabelList"/>
    <dgm:cxn modelId="{810ED611-2CC4-9541-A155-3CC18B27704C}" type="presParOf" srcId="{66021E6B-9ED1-4EE4-942C-F9090838F4AC}" destId="{1C6AAB97-C606-4308-AAF7-1866CAB6B5EA}" srcOrd="1" destOrd="0" presId="urn:microsoft.com/office/officeart/2018/5/layout/IconCircleLabelList"/>
    <dgm:cxn modelId="{B0E8B526-D94D-E946-8F0D-856DB5510521}" type="presParOf" srcId="{66021E6B-9ED1-4EE4-942C-F9090838F4AC}" destId="{0CF8988F-B97B-4944-9F21-46EEBA133D45}" srcOrd="2" destOrd="0" presId="urn:microsoft.com/office/officeart/2018/5/layout/IconCircleLabelList"/>
    <dgm:cxn modelId="{C36D5A65-59BE-7541-B24B-9B149B4644ED}" type="presParOf" srcId="{66021E6B-9ED1-4EE4-942C-F9090838F4AC}" destId="{57C22434-47A3-49E9-B40B-8CB59D4DFF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63109-6DA6-468A-8E1E-DD37D9DAE4D6}">
      <dsp:nvSpPr>
        <dsp:cNvPr id="0" name=""/>
        <dsp:cNvSpPr/>
      </dsp:nvSpPr>
      <dsp:spPr>
        <a:xfrm>
          <a:off x="707776" y="390035"/>
          <a:ext cx="1252520" cy="12525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FCFA6-04FD-4147-BD9B-A27D613AED89}">
      <dsp:nvSpPr>
        <dsp:cNvPr id="0" name=""/>
        <dsp:cNvSpPr/>
      </dsp:nvSpPr>
      <dsp:spPr>
        <a:xfrm>
          <a:off x="974707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29F9-1170-4DE9-8EAC-B32699A57C5F}">
      <dsp:nvSpPr>
        <dsp:cNvPr id="0" name=""/>
        <dsp:cNvSpPr/>
      </dsp:nvSpPr>
      <dsp:spPr>
        <a:xfrm>
          <a:off x="307380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 dirty="0"/>
            <a:t>Contesto e problema</a:t>
          </a:r>
          <a:endParaRPr lang="en-US" sz="2600" kern="1200" dirty="0"/>
        </a:p>
      </dsp:txBody>
      <dsp:txXfrm>
        <a:off x="307380" y="2032685"/>
        <a:ext cx="2053312" cy="720000"/>
      </dsp:txXfrm>
    </dsp:sp>
    <dsp:sp modelId="{1565CC7C-666F-458A-8D5B-6EBA2A2B1765}">
      <dsp:nvSpPr>
        <dsp:cNvPr id="0" name=""/>
        <dsp:cNvSpPr/>
      </dsp:nvSpPr>
      <dsp:spPr>
        <a:xfrm>
          <a:off x="3120418" y="390035"/>
          <a:ext cx="1252520" cy="1252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70493-708C-4840-8149-AD840DFCDCFC}">
      <dsp:nvSpPr>
        <dsp:cNvPr id="0" name=""/>
        <dsp:cNvSpPr/>
      </dsp:nvSpPr>
      <dsp:spPr>
        <a:xfrm>
          <a:off x="3387349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A793D-6EF3-4704-A24F-7A6F6EDE1F90}">
      <dsp:nvSpPr>
        <dsp:cNvPr id="0" name=""/>
        <dsp:cNvSpPr/>
      </dsp:nvSpPr>
      <dsp:spPr>
        <a:xfrm>
          <a:off x="2720022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 dirty="0"/>
            <a:t>Obiettivo</a:t>
          </a:r>
          <a:endParaRPr lang="en-US" sz="2600" kern="1200" dirty="0"/>
        </a:p>
      </dsp:txBody>
      <dsp:txXfrm>
        <a:off x="2720022" y="2032685"/>
        <a:ext cx="2053312" cy="720000"/>
      </dsp:txXfrm>
    </dsp:sp>
    <dsp:sp modelId="{DB94EF16-F305-4E14-A975-6550DE4FEF29}">
      <dsp:nvSpPr>
        <dsp:cNvPr id="0" name=""/>
        <dsp:cNvSpPr/>
      </dsp:nvSpPr>
      <dsp:spPr>
        <a:xfrm>
          <a:off x="5533060" y="390035"/>
          <a:ext cx="1252520" cy="1252520"/>
        </a:xfrm>
        <a:prstGeom prst="ellipse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A727B-C43C-41ED-881A-F7D838FE904A}">
      <dsp:nvSpPr>
        <dsp:cNvPr id="0" name=""/>
        <dsp:cNvSpPr/>
      </dsp:nvSpPr>
      <dsp:spPr>
        <a:xfrm>
          <a:off x="5799991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BC5C0-9558-4476-9E79-A3B6A390282B}">
      <dsp:nvSpPr>
        <dsp:cNvPr id="0" name=""/>
        <dsp:cNvSpPr/>
      </dsp:nvSpPr>
      <dsp:spPr>
        <a:xfrm>
          <a:off x="5132664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 dirty="0">
              <a:solidFill>
                <a:srgbClr val="00B050"/>
              </a:solidFill>
            </a:rPr>
            <a:t>Soluzione</a:t>
          </a:r>
          <a:endParaRPr lang="en-US" sz="2600" kern="1200" dirty="0">
            <a:solidFill>
              <a:srgbClr val="00B050"/>
            </a:solidFill>
          </a:endParaRPr>
        </a:p>
      </dsp:txBody>
      <dsp:txXfrm>
        <a:off x="5132664" y="2032685"/>
        <a:ext cx="2053312" cy="720000"/>
      </dsp:txXfrm>
    </dsp:sp>
    <dsp:sp modelId="{6A890C03-0CA4-4A3E-96DC-E79469DAE6AD}">
      <dsp:nvSpPr>
        <dsp:cNvPr id="0" name=""/>
        <dsp:cNvSpPr/>
      </dsp:nvSpPr>
      <dsp:spPr>
        <a:xfrm>
          <a:off x="7945702" y="390035"/>
          <a:ext cx="1252520" cy="1252520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AAB97-C606-4308-AAF7-1866CAB6B5EA}">
      <dsp:nvSpPr>
        <dsp:cNvPr id="0" name=""/>
        <dsp:cNvSpPr/>
      </dsp:nvSpPr>
      <dsp:spPr>
        <a:xfrm>
          <a:off x="8212633" y="656966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22434-47A3-49E9-B40B-8CB59D4DFF13}">
      <dsp:nvSpPr>
        <dsp:cNvPr id="0" name=""/>
        <dsp:cNvSpPr/>
      </dsp:nvSpPr>
      <dsp:spPr>
        <a:xfrm>
          <a:off x="7545307" y="2032685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600" kern="1200" dirty="0">
              <a:solidFill>
                <a:schemeClr val="accent4"/>
              </a:solidFill>
            </a:rPr>
            <a:t>Sviluppi futuri</a:t>
          </a:r>
          <a:endParaRPr lang="en-US" sz="2600" kern="1200" dirty="0">
            <a:solidFill>
              <a:schemeClr val="accent4"/>
            </a:solidFill>
          </a:endParaRPr>
        </a:p>
      </dsp:txBody>
      <dsp:txXfrm>
        <a:off x="7545307" y="2032685"/>
        <a:ext cx="205331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10604-1F2F-BD48-828E-C87DA95A278D}" type="datetimeFigureOut">
              <a:rPr lang="it-IT" smtClean="0"/>
              <a:t>20/07/22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A6E0C-E4D4-7743-9FFC-3FCD40AFEC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09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A6E0C-E4D4-7743-9FFC-3FCD40AFEC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58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118DDD-701B-8E43-9559-5F39D395CA59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8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0203-558C-E841-A700-99DD355FAAF8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4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3078E-80ED-A348-9D22-471DB6B3B4D3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6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47A3-6C56-854E-98F8-DB6E6114A2B5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E04C2-079C-C348-852B-83E2D3E53880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ADB7-46ED-234C-8BA1-58996F76E982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EDFA-A169-A045-B9FD-06F58723D659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4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BAC5-392D-3648-B347-7DA5FB963572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5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29CE-C8AC-C44F-A97E-915DB137AFCF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4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B4E7-9BE8-3A4B-8B4B-30AC88995E9D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8F-9714-B94D-9C5D-8690793255E2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4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07A0-A396-604F-9090-B3578E0B1BA6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8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FED5-CF6A-4946-851F-A4A9B724A6A8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04C9-4C70-9844-A5A9-A45148AA1D9E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9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5F4BB-A3F7-484F-A8C9-57A60A8B0BBC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9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8464F-FE47-CC42-A383-571E50374519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1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29C0-404A-3C4B-A2CE-F8824DA85E42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8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tx1">
                <a:lumMod val="50000"/>
                <a:lumOff val="50000"/>
              </a:schemeClr>
            </a:gs>
            <a:gs pos="100000">
              <a:schemeClr val="tx1">
                <a:lumMod val="6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021AA-D8FB-A440-8154-6FEE52B03014}" type="datetime1">
              <a:rPr lang="it-IT" smtClean="0"/>
              <a:t>20/07/22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6F81B8-7E66-F0EC-01D0-4247E746B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942" y="2744032"/>
            <a:ext cx="7250112" cy="1528113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it-IT" sz="2600" b="1" i="1" cap="none" dirty="0">
                <a:latin typeface="Helvetica Bold Oblique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Progettazione e sviluppo di una web app per rappresentare l’indice di felicità urbana nelle aree cittadine tramite mappe corematiche</a:t>
            </a:r>
          </a:p>
        </p:txBody>
      </p:sp>
      <p:pic>
        <p:nvPicPr>
          <p:cNvPr id="149" name="Immagine 148" descr="logo">
            <a:extLst>
              <a:ext uri="{FF2B5EF4-FFF2-40B4-BE49-F238E27FC236}">
                <a16:creationId xmlns:a16="http://schemas.microsoft.com/office/drawing/2014/main" id="{05B7AB4D-4BD7-2D70-B423-BC8F51BEB52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20" y="143277"/>
            <a:ext cx="1203960" cy="120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Titolo 1">
            <a:extLst>
              <a:ext uri="{FF2B5EF4-FFF2-40B4-BE49-F238E27FC236}">
                <a16:creationId xmlns:a16="http://schemas.microsoft.com/office/drawing/2014/main" id="{F1CA33E8-7EAC-98E6-BF58-894ADE1A1E86}"/>
              </a:ext>
            </a:extLst>
          </p:cNvPr>
          <p:cNvSpPr txBox="1">
            <a:spLocks/>
          </p:cNvSpPr>
          <p:nvPr/>
        </p:nvSpPr>
        <p:spPr>
          <a:xfrm>
            <a:off x="3952516" y="1405365"/>
            <a:ext cx="4286963" cy="84190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200" cap="none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Università degli Studi di Salerno</a:t>
            </a:r>
          </a:p>
          <a:p>
            <a:pPr algn="ctr">
              <a:lnSpc>
                <a:spcPct val="100000"/>
              </a:lnSpc>
            </a:pPr>
            <a:r>
              <a:rPr lang="it-IT" sz="2200" cap="none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Corso di laurea in Informatica</a:t>
            </a:r>
          </a:p>
        </p:txBody>
      </p:sp>
      <p:sp>
        <p:nvSpPr>
          <p:cNvPr id="153" name="Titolo 1">
            <a:extLst>
              <a:ext uri="{FF2B5EF4-FFF2-40B4-BE49-F238E27FC236}">
                <a16:creationId xmlns:a16="http://schemas.microsoft.com/office/drawing/2014/main" id="{F6808718-3C6B-09F1-3515-48D8BD57CB9D}"/>
              </a:ext>
            </a:extLst>
          </p:cNvPr>
          <p:cNvSpPr txBox="1">
            <a:spLocks/>
          </p:cNvSpPr>
          <p:nvPr/>
        </p:nvSpPr>
        <p:spPr>
          <a:xfrm>
            <a:off x="4060732" y="6220437"/>
            <a:ext cx="4070533" cy="49859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200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Anno Accademico 2021/2022</a:t>
            </a:r>
          </a:p>
        </p:txBody>
      </p:sp>
      <p:sp>
        <p:nvSpPr>
          <p:cNvPr id="155" name="Titolo 1">
            <a:extLst>
              <a:ext uri="{FF2B5EF4-FFF2-40B4-BE49-F238E27FC236}">
                <a16:creationId xmlns:a16="http://schemas.microsoft.com/office/drawing/2014/main" id="{5152DD10-3200-D5E6-4093-FEDB6F71C725}"/>
              </a:ext>
            </a:extLst>
          </p:cNvPr>
          <p:cNvSpPr txBox="1">
            <a:spLocks/>
          </p:cNvSpPr>
          <p:nvPr/>
        </p:nvSpPr>
        <p:spPr>
          <a:xfrm>
            <a:off x="7877991" y="5041604"/>
            <a:ext cx="3686126" cy="102722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200" b="1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Candidato</a:t>
            </a:r>
          </a:p>
          <a:p>
            <a:pPr algn="ctr">
              <a:lnSpc>
                <a:spcPct val="100000"/>
              </a:lnSpc>
            </a:pPr>
            <a:r>
              <a:rPr lang="it-IT" sz="2200" b="1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Fabio Curci</a:t>
            </a:r>
          </a:p>
          <a:p>
            <a:pPr algn="ctr">
              <a:lnSpc>
                <a:spcPct val="100000"/>
              </a:lnSpc>
            </a:pPr>
            <a:r>
              <a:rPr lang="it-IT" sz="2200" b="1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Matricola: 0512103296</a:t>
            </a:r>
          </a:p>
        </p:txBody>
      </p:sp>
      <p:sp>
        <p:nvSpPr>
          <p:cNvPr id="156" name="Titolo 1">
            <a:extLst>
              <a:ext uri="{FF2B5EF4-FFF2-40B4-BE49-F238E27FC236}">
                <a16:creationId xmlns:a16="http://schemas.microsoft.com/office/drawing/2014/main" id="{042D1053-031B-ED48-BD6F-B8EB59A566F2}"/>
              </a:ext>
            </a:extLst>
          </p:cNvPr>
          <p:cNvSpPr txBox="1">
            <a:spLocks/>
          </p:cNvSpPr>
          <p:nvPr/>
        </p:nvSpPr>
        <p:spPr>
          <a:xfrm>
            <a:off x="2121877" y="5041604"/>
            <a:ext cx="3137682" cy="74907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2200" b="1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Relatore</a:t>
            </a:r>
          </a:p>
          <a:p>
            <a:pPr algn="ctr">
              <a:lnSpc>
                <a:spcPct val="100000"/>
              </a:lnSpc>
            </a:pPr>
            <a:r>
              <a:rPr lang="it-IT" sz="2200" b="1" cap="none" dirty="0">
                <a:solidFill>
                  <a:schemeClr val="tx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Prof. Marco Romano</a:t>
            </a:r>
          </a:p>
        </p:txBody>
      </p:sp>
    </p:spTree>
    <p:extLst>
      <p:ext uri="{BB962C8B-B14F-4D97-AF65-F5344CB8AC3E}">
        <p14:creationId xmlns:p14="http://schemas.microsoft.com/office/powerpoint/2010/main" val="254069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356" y="3065755"/>
            <a:ext cx="5894388" cy="92333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Introdotto il concetto di </a:t>
            </a:r>
            <a:r>
              <a:rPr lang="it-IT" dirty="0" err="1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corema</a:t>
            </a:r>
            <a:endParaRPr lang="it-IT" dirty="0">
              <a:solidFill>
                <a:schemeClr val="bg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5559" y="6191612"/>
            <a:ext cx="437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10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141412" y="5343030"/>
            <a:ext cx="5894388" cy="152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Elimina dettagli non utili alla comprensione della mappa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141412" y="3989085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Rappresentazione schematica del territorio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FBA41E8-0D41-84B0-2AEC-5256FB89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71" b="-2"/>
          <a:stretch/>
        </p:blipFill>
        <p:spPr>
          <a:xfrm>
            <a:off x="7019744" y="2388307"/>
            <a:ext cx="4105638" cy="28023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19BC1F16-3045-4F02-5389-A5C99A350528}"/>
              </a:ext>
            </a:extLst>
          </p:cNvPr>
          <p:cNvSpPr txBox="1">
            <a:spLocks/>
          </p:cNvSpPr>
          <p:nvPr/>
        </p:nvSpPr>
        <p:spPr>
          <a:xfrm>
            <a:off x="1141412" y="2098722"/>
            <a:ext cx="5894388" cy="92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Comprensione di dati urbani complessi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4FF2BAD-5AD4-5995-A6AD-2C3E05E272B4}"/>
              </a:ext>
            </a:extLst>
          </p:cNvPr>
          <p:cNvSpPr txBox="1">
            <a:spLocks/>
          </p:cNvSpPr>
          <p:nvPr/>
        </p:nvSpPr>
        <p:spPr>
          <a:xfrm>
            <a:off x="7136595" y="5343030"/>
            <a:ext cx="3988787" cy="923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Corema rappresentante la penisola iberica e dati di repulsione e attrazione dei flussi umani</a:t>
            </a:r>
          </a:p>
        </p:txBody>
      </p:sp>
    </p:spTree>
    <p:extLst>
      <p:ext uri="{BB962C8B-B14F-4D97-AF65-F5344CB8AC3E}">
        <p14:creationId xmlns:p14="http://schemas.microsoft.com/office/powerpoint/2010/main" val="265194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</a:t>
            </a:r>
            <a:r>
              <a:rPr lang="it-IT" cap="none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it-IT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11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5FB117A-9C4B-2DD6-06B1-768DF67274C0}"/>
              </a:ext>
            </a:extLst>
          </p:cNvPr>
          <p:cNvSpPr/>
          <p:nvPr/>
        </p:nvSpPr>
        <p:spPr>
          <a:xfrm>
            <a:off x="1372210" y="3198167"/>
            <a:ext cx="4613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Mappa corematica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109B7B5-5FEA-940C-2144-2EAD011CC53B}"/>
              </a:ext>
            </a:extLst>
          </p:cNvPr>
          <p:cNvSpPr/>
          <p:nvPr/>
        </p:nvSpPr>
        <p:spPr>
          <a:xfrm>
            <a:off x="1369917" y="4004467"/>
            <a:ext cx="4613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Comprensione della pianificazione urbana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8FDDE05-1906-628B-88B9-4DFAB8F11F86}"/>
              </a:ext>
            </a:extLst>
          </p:cNvPr>
          <p:cNvSpPr/>
          <p:nvPr/>
        </p:nvSpPr>
        <p:spPr>
          <a:xfrm>
            <a:off x="1369917" y="5180100"/>
            <a:ext cx="37192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Felicità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C641E05-F9CA-F1F6-1261-EC4D515EDC04}"/>
              </a:ext>
            </a:extLst>
          </p:cNvPr>
          <p:cNvSpPr/>
          <p:nvPr/>
        </p:nvSpPr>
        <p:spPr>
          <a:xfrm>
            <a:off x="1375521" y="2129929"/>
            <a:ext cx="472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Cittadini e amministratori comunali</a:t>
            </a:r>
          </a:p>
          <a:p>
            <a:endParaRPr lang="it-IT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Immagine 23" descr="Immagine che contiene testo, grafica vettoriale&#10;&#10;Descrizione generata automaticamente">
            <a:extLst>
              <a:ext uri="{FF2B5EF4-FFF2-40B4-BE49-F238E27FC236}">
                <a16:creationId xmlns:a16="http://schemas.microsoft.com/office/drawing/2014/main" id="{4D95EBC6-222A-92CA-BFAB-62ACE56D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" r="6865" b="-1"/>
          <a:stretch/>
        </p:blipFill>
        <p:spPr>
          <a:xfrm>
            <a:off x="6203363" y="2264004"/>
            <a:ext cx="4844047" cy="3306305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0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Soluzione: modello di felicità urbana e coremi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12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Immagine 9" descr="Immagine che contiene testo, piatto, grafica vettoriale&#10;&#10;Descrizione generata automaticamente">
            <a:extLst>
              <a:ext uri="{FF2B5EF4-FFF2-40B4-BE49-F238E27FC236}">
                <a16:creationId xmlns:a16="http://schemas.microsoft.com/office/drawing/2014/main" id="{43E532EF-6459-8AB8-C6E5-994C92B7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05" y="3810911"/>
            <a:ext cx="432000" cy="432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297AF3-02ED-7112-A731-17AA44A5D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7" y="2724749"/>
            <a:ext cx="432000" cy="432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3E083-7D36-1EA9-82C3-1017FF7F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419" y="3798980"/>
            <a:ext cx="432000" cy="432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B66504-2861-8869-51FA-154B364CC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17135" y="2732034"/>
            <a:ext cx="432000" cy="432000"/>
          </a:xfrm>
          <a:prstGeom prst="rect">
            <a:avLst/>
          </a:prstGeom>
        </p:spPr>
      </p:pic>
      <p:pic>
        <p:nvPicPr>
          <p:cNvPr id="18" name="Immagine 17" descr="Immagine che contiene testo, grafica vettoriale, galleria, kit da pronto soccorso&#10;&#10;Descrizione generata automaticamente">
            <a:extLst>
              <a:ext uri="{FF2B5EF4-FFF2-40B4-BE49-F238E27FC236}">
                <a16:creationId xmlns:a16="http://schemas.microsoft.com/office/drawing/2014/main" id="{AFB3E74F-4BD5-548C-A3FE-FBD108F23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082454" y="2732034"/>
            <a:ext cx="432000" cy="432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D7F843A-9A31-F3BD-86AB-CC567C223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230" y="4898478"/>
            <a:ext cx="432000" cy="432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79CA71E-8CB8-8B65-A364-29608CABA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733" y="3806662"/>
            <a:ext cx="432000" cy="432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9DC0C9A-B9EA-EE95-7C74-3AB75C989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0219" y="4898554"/>
            <a:ext cx="431924" cy="43192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3041F04-73E5-2DE9-8C17-79CD6E3AA0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520" y="3805802"/>
            <a:ext cx="432000" cy="432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3B5F278-D240-72B1-5F16-6284556FF0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4317" y="4903776"/>
            <a:ext cx="421403" cy="42140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D060ED03-893E-4A96-B0EF-36EFC2F391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481" y="3804943"/>
            <a:ext cx="403200" cy="433719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B8A5B5C-447F-FD88-D7C6-71C1859B35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2659" y="2732034"/>
            <a:ext cx="432000" cy="432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FE50C8E0-3146-5336-3AB3-95386AA39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1761" y="2732034"/>
            <a:ext cx="432000" cy="43200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1D1AF859-92DC-35FE-8A8A-9FF8FCF04A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8762" y="4898478"/>
            <a:ext cx="432000" cy="4320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99CD3187-3134-C6E9-48B5-E7ED09F83F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9411" y="2724749"/>
            <a:ext cx="432000" cy="4320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9CA6B2DD-DA9C-7EC7-2092-FDD39DB9AF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230" y="4898554"/>
            <a:ext cx="431924" cy="431924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CAF42F00-D2E8-E6B4-4EC8-40A31BAA9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97602" y="2758370"/>
            <a:ext cx="432000" cy="432000"/>
          </a:xfrm>
          <a:prstGeom prst="rect">
            <a:avLst/>
          </a:prstGeom>
        </p:spPr>
      </p:pic>
      <p:graphicFrame>
        <p:nvGraphicFramePr>
          <p:cNvPr id="51" name="Tabella 51">
            <a:extLst>
              <a:ext uri="{FF2B5EF4-FFF2-40B4-BE49-F238E27FC236}">
                <a16:creationId xmlns:a16="http://schemas.microsoft.com/office/drawing/2014/main" id="{D2B12B15-CB46-C409-2D14-71F18489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54622"/>
              </p:ext>
            </p:extLst>
          </p:nvPr>
        </p:nvGraphicFramePr>
        <p:xfrm>
          <a:off x="1873138" y="2085050"/>
          <a:ext cx="9174272" cy="1110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71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825798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206935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1365742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397504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  <a:gridCol w="1285867">
                  <a:extLst>
                    <a:ext uri="{9D8B030D-6E8A-4147-A177-3AD203B41FA5}">
                      <a16:colId xmlns:a16="http://schemas.microsoft.com/office/drawing/2014/main" val="3342349058"/>
                    </a:ext>
                  </a:extLst>
                </a:gridCol>
                <a:gridCol w="1159764">
                  <a:extLst>
                    <a:ext uri="{9D8B030D-6E8A-4147-A177-3AD203B41FA5}">
                      <a16:colId xmlns:a16="http://schemas.microsoft.com/office/drawing/2014/main" val="3297490387"/>
                    </a:ext>
                  </a:extLst>
                </a:gridCol>
                <a:gridCol w="939291">
                  <a:extLst>
                    <a:ext uri="{9D8B030D-6E8A-4147-A177-3AD203B41FA5}">
                      <a16:colId xmlns:a16="http://schemas.microsoft.com/office/drawing/2014/main" val="3119373350"/>
                    </a:ext>
                  </a:extLst>
                </a:gridCol>
              </a:tblGrid>
              <a:tr h="536991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Distretto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Area urbana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Buona vegetazione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Orientamento pedonale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Orientamento ciclabile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Elementi ambientali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Coesione spaziale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Qualità dello spazio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16586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graphicFrame>
        <p:nvGraphicFramePr>
          <p:cNvPr id="52" name="Tabella 51">
            <a:extLst>
              <a:ext uri="{FF2B5EF4-FFF2-40B4-BE49-F238E27FC236}">
                <a16:creationId xmlns:a16="http://schemas.microsoft.com/office/drawing/2014/main" id="{2D3AC32F-2667-FE66-C75A-474613A86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796107"/>
              </p:ext>
            </p:extLst>
          </p:nvPr>
        </p:nvGraphicFramePr>
        <p:xfrm>
          <a:off x="2661913" y="3308853"/>
          <a:ext cx="6864997" cy="96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15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1065125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215851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998210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342508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  <a:gridCol w="1285988">
                  <a:extLst>
                    <a:ext uri="{9D8B030D-6E8A-4147-A177-3AD203B41FA5}">
                      <a16:colId xmlns:a16="http://schemas.microsoft.com/office/drawing/2014/main" val="3342349058"/>
                    </a:ext>
                  </a:extLst>
                </a:gridCol>
              </a:tblGrid>
              <a:tr h="414420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Caffè e ristoranti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Panchine per sedersi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Opere d’arte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Fontane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Illuminazione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Accesso ai WC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38964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graphicFrame>
        <p:nvGraphicFramePr>
          <p:cNvPr id="53" name="Tabella 52">
            <a:extLst>
              <a:ext uri="{FF2B5EF4-FFF2-40B4-BE49-F238E27FC236}">
                <a16:creationId xmlns:a16="http://schemas.microsoft.com/office/drawing/2014/main" id="{714B5158-A184-8648-0F64-64207937B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45310"/>
              </p:ext>
            </p:extLst>
          </p:nvPr>
        </p:nvGraphicFramePr>
        <p:xfrm>
          <a:off x="3482461" y="4391464"/>
          <a:ext cx="5416544" cy="973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13">
                  <a:extLst>
                    <a:ext uri="{9D8B030D-6E8A-4147-A177-3AD203B41FA5}">
                      <a16:colId xmlns:a16="http://schemas.microsoft.com/office/drawing/2014/main" val="1400859035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929731180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1389639760"/>
                    </a:ext>
                  </a:extLst>
                </a:gridCol>
                <a:gridCol w="1145512">
                  <a:extLst>
                    <a:ext uri="{9D8B030D-6E8A-4147-A177-3AD203B41FA5}">
                      <a16:colId xmlns:a16="http://schemas.microsoft.com/office/drawing/2014/main" val="1878805423"/>
                    </a:ext>
                  </a:extLst>
                </a:gridCol>
                <a:gridCol w="1147298">
                  <a:extLst>
                    <a:ext uri="{9D8B030D-6E8A-4147-A177-3AD203B41FA5}">
                      <a16:colId xmlns:a16="http://schemas.microsoft.com/office/drawing/2014/main" val="1751605275"/>
                    </a:ext>
                  </a:extLst>
                </a:gridCol>
              </a:tblGrid>
              <a:tr h="43426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Varietà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Penetrabilità fisica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Identità del luogo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Flessibilità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Leggibilità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018243"/>
                  </a:ext>
                </a:extLst>
              </a:tr>
              <a:tr h="538964"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1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108919"/>
                  </a:ext>
                </a:extLst>
              </a:tr>
            </a:tbl>
          </a:graphicData>
        </a:graphic>
      </p:graphicFrame>
      <p:pic>
        <p:nvPicPr>
          <p:cNvPr id="56" name="Immagine 55">
            <a:extLst>
              <a:ext uri="{FF2B5EF4-FFF2-40B4-BE49-F238E27FC236}">
                <a16:creationId xmlns:a16="http://schemas.microsoft.com/office/drawing/2014/main" id="{4C15D599-F137-8FD7-8C15-58E3FF8C10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46438" y="3798980"/>
            <a:ext cx="432000" cy="432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3492CE8-457D-644A-66C1-C4ED6F6053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91761" y="5518785"/>
            <a:ext cx="406400" cy="11557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25F8E3D-3C9D-5675-C8E4-DDA2FDED58AD}"/>
              </a:ext>
            </a:extLst>
          </p:cNvPr>
          <p:cNvSpPr txBox="1"/>
          <p:nvPr/>
        </p:nvSpPr>
        <p:spPr>
          <a:xfrm>
            <a:off x="5798161" y="5538005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Molto buono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5F496D-ACFA-7204-F07F-AE3D47AE61F2}"/>
              </a:ext>
            </a:extLst>
          </p:cNvPr>
          <p:cNvSpPr txBox="1"/>
          <p:nvPr/>
        </p:nvSpPr>
        <p:spPr>
          <a:xfrm>
            <a:off x="5798161" y="5744196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Buono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B3791C-C4AC-ED20-F22D-357B28B21894}"/>
              </a:ext>
            </a:extLst>
          </p:cNvPr>
          <p:cNvSpPr txBox="1"/>
          <p:nvPr/>
        </p:nvSpPr>
        <p:spPr>
          <a:xfrm>
            <a:off x="5789813" y="5969911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399B3F-BCC0-9226-E20B-0D2DFA8CA883}"/>
              </a:ext>
            </a:extLst>
          </p:cNvPr>
          <p:cNvSpPr txBox="1"/>
          <p:nvPr/>
        </p:nvSpPr>
        <p:spPr>
          <a:xfrm>
            <a:off x="5798161" y="6183189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Basso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9A069FE-ACE1-475C-5341-7AB6DFEBD11A}"/>
              </a:ext>
            </a:extLst>
          </p:cNvPr>
          <p:cNvSpPr txBox="1"/>
          <p:nvPr/>
        </p:nvSpPr>
        <p:spPr>
          <a:xfrm>
            <a:off x="5798161" y="6401817"/>
            <a:ext cx="9813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Critico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87B9B80-4AB0-9BA4-F82B-E79975C3AE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59807" y="2724749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 e tecnologie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13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A25D20-85EB-2E8F-D887-B7805798D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84" y="1804975"/>
            <a:ext cx="7562606" cy="4306775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DEAFE917-97B0-26F3-77E9-F629A165C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1639" y="6254930"/>
            <a:ext cx="10343452" cy="518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Schermata iniziale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Segnaposto contenuto 12" descr="Immagine che contiene testo, segnale, esterni, rosso&#10;&#10;Descrizione generata automaticamente">
            <a:extLst>
              <a:ext uri="{FF2B5EF4-FFF2-40B4-BE49-F238E27FC236}">
                <a16:creationId xmlns:a16="http://schemas.microsoft.com/office/drawing/2014/main" id="{99299EB1-ECB8-DC3F-E8D0-6CE77C6C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650" y="1543496"/>
            <a:ext cx="1692076" cy="16920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E51E05-8B61-6206-D1E8-79233F8F4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829" y="3429000"/>
            <a:ext cx="1591715" cy="15917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9D9ADD4-09BB-5958-45A4-E65FE6C10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828" y="5103134"/>
            <a:ext cx="3123719" cy="10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14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A25D20-85EB-2E8F-D887-B7805798DE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40812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5100A8-773C-2B6C-5536-73156D63BB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6314"/>
            <a:ext cx="5515200" cy="3133162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D57F5E6E-4815-9328-EAA5-87D3C924E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6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Click su un distretto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8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15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5CCB7F63-E16B-6BCE-D6B9-85DF1B184D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93421"/>
            <a:ext cx="5515200" cy="3133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5353E0-6787-8540-9F99-FDE207FED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2093421"/>
            <a:ext cx="5515200" cy="3125512"/>
          </a:xfrm>
          <a:prstGeom prst="rect">
            <a:avLst/>
          </a:prstGeom>
        </p:spPr>
      </p:pic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D36F1622-30DA-7882-6770-9D4F28BD5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753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Confronto tra distretti con simulazione sulla città di Salerno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8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rgbClr val="00B05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Soluzione – Web App</a:t>
            </a:r>
            <a:endParaRPr lang="it-IT" dirty="0">
              <a:solidFill>
                <a:srgbClr val="00B050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16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F1D449AE-8A09-5F4D-D450-E10CDA059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1" y="2093421"/>
            <a:ext cx="5513731" cy="3135804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22275036-291A-10C3-E649-3D6DF0065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0" y="2093421"/>
            <a:ext cx="5513731" cy="3135804"/>
          </a:xfrm>
          <a:prstGeom prst="rect">
            <a:avLst/>
          </a:prstGeom>
        </p:spPr>
      </p:pic>
      <p:sp>
        <p:nvSpPr>
          <p:cNvPr id="3" name="Segnaposto contenuto 6">
            <a:extLst>
              <a:ext uri="{FF2B5EF4-FFF2-40B4-BE49-F238E27FC236}">
                <a16:creationId xmlns:a16="http://schemas.microsoft.com/office/drawing/2014/main" id="{EAC81B96-DB56-0D5A-771E-35F4E8C6F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753" y="5603333"/>
            <a:ext cx="10343452" cy="706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Simulazione di modifica dell’indice di felicità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6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Sviluppi futuri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Rettangolo 3" descr="Upward trend">
            <a:extLst>
              <a:ext uri="{FF2B5EF4-FFF2-40B4-BE49-F238E27FC236}">
                <a16:creationId xmlns:a16="http://schemas.microsoft.com/office/drawing/2014/main" id="{E8228523-5F2D-8B2D-459C-22FD9729F408}"/>
              </a:ext>
            </a:extLst>
          </p:cNvPr>
          <p:cNvSpPr/>
          <p:nvPr/>
        </p:nvSpPr>
        <p:spPr>
          <a:xfrm>
            <a:off x="5974367" y="4017396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21181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4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Sviluppi futuri</a:t>
            </a:r>
            <a:endParaRPr lang="it-IT" dirty="0">
              <a:solidFill>
                <a:schemeClr val="accent4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5944"/>
            <a:ext cx="6012832" cy="4103416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Diversificazione delle fonti dati per aumentare la scalabilità del sistema</a:t>
            </a: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Preparazione di uno studio riguardo la civic engagement nel mondo reale coinvolgendo associazioni di cittadini e amministratori comunali</a:t>
            </a: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18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00C611-FFD0-22BE-5219-2B31D73C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692" y="1816970"/>
            <a:ext cx="3072718" cy="42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Grazie per l’attenzione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0559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  <a:endParaRPr lang="it-IT" dirty="0">
              <a:solidFill>
                <a:schemeClr val="bg1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DAC598EB-37BD-82A6-4146-5657D6FE8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81414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2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3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CONTESTO E PROBLEMA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577145" y="382216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ttangolo 9" descr="Head with Gears">
            <a:extLst>
              <a:ext uri="{FF2B5EF4-FFF2-40B4-BE49-F238E27FC236}">
                <a16:creationId xmlns:a16="http://schemas.microsoft.com/office/drawing/2014/main" id="{70325206-64AD-DD93-4546-FA9AE8F29FB8}"/>
              </a:ext>
            </a:extLst>
          </p:cNvPr>
          <p:cNvSpPr/>
          <p:nvPr/>
        </p:nvSpPr>
        <p:spPr>
          <a:xfrm>
            <a:off x="5802919" y="4047938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8129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551823" cy="1478570"/>
          </a:xfrm>
        </p:spPr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649" y="1935723"/>
            <a:ext cx="9106695" cy="112409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Al Tarikh" pitchFamily="2" charset="-78"/>
              </a:rPr>
              <a:t>Obiettivo 11 dell’Agenda 2030 per lo sviluppo sostenibile: "rendere le città e gli insediamenti umani inclusivi, sicuri e duraturi nel tempo"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4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A54B14-F8BF-D160-6593-86988E33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356" y="3249958"/>
            <a:ext cx="6307283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5571"/>
            <a:ext cx="5429066" cy="117852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Pianificazione urbana</a:t>
            </a:r>
          </a:p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Problema degli open data</a:t>
            </a:r>
            <a:endParaRPr lang="it-IT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5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1E08EA-89D8-2B5B-09B8-1B66229DC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"/>
          <a:stretch/>
        </p:blipFill>
        <p:spPr>
          <a:xfrm>
            <a:off x="3144083" y="3207336"/>
            <a:ext cx="5900658" cy="3028788"/>
          </a:xfrm>
          <a:prstGeom prst="rect">
            <a:avLst/>
          </a:prstGeom>
        </p:spPr>
      </p:pic>
      <p:sp>
        <p:nvSpPr>
          <p:cNvPr id="4" name="Segnaposto contenuto 6">
            <a:extLst>
              <a:ext uri="{FF2B5EF4-FFF2-40B4-BE49-F238E27FC236}">
                <a16:creationId xmlns:a16="http://schemas.microsoft.com/office/drawing/2014/main" id="{3C886F1A-E56A-43AD-8D65-25B0F417372E}"/>
              </a:ext>
            </a:extLst>
          </p:cNvPr>
          <p:cNvSpPr txBox="1">
            <a:spLocks/>
          </p:cNvSpPr>
          <p:nvPr/>
        </p:nvSpPr>
        <p:spPr>
          <a:xfrm>
            <a:off x="924274" y="6309360"/>
            <a:ext cx="10343452" cy="46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1600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Mappa di Barcellona che mostra sensori e attuatori</a:t>
            </a:r>
            <a:endParaRPr lang="it-IT" sz="1600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it-IT" cap="none" dirty="0">
                <a:solidFill>
                  <a:schemeClr val="accent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Contesto e problema – Felicità urbana</a:t>
            </a:r>
            <a:endParaRPr lang="it-IT" dirty="0">
              <a:solidFill>
                <a:schemeClr val="accent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471" y="4040214"/>
            <a:ext cx="5849660" cy="263427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Strettamente connessa alla pianificazione urbana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Elementi e caratteristiche dell’ambiente circostante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Struttura degli edifici</a:t>
            </a:r>
          </a:p>
          <a:p>
            <a:pPr lvl="1"/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Servizi offerti dalla città</a:t>
            </a: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6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40CB543D-006A-6E21-E414-861EB91D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5" b="20260"/>
          <a:stretch/>
        </p:blipFill>
        <p:spPr>
          <a:xfrm>
            <a:off x="1686371" y="1845717"/>
            <a:ext cx="3215143" cy="21944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5" name="Immagine 64" descr="Immagine che contiene testo, giocattolo&#10;&#10;Descrizione generata automaticamente">
            <a:extLst>
              <a:ext uri="{FF2B5EF4-FFF2-40B4-BE49-F238E27FC236}">
                <a16:creationId xmlns:a16="http://schemas.microsoft.com/office/drawing/2014/main" id="{DB54CB29-B1F6-3EA4-7757-2A8CFAC32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3" r="7179" b="3"/>
          <a:stretch/>
        </p:blipFill>
        <p:spPr>
          <a:xfrm>
            <a:off x="1686370" y="4297433"/>
            <a:ext cx="3215143" cy="219448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1" name="Segnaposto contenuto 6">
            <a:extLst>
              <a:ext uri="{FF2B5EF4-FFF2-40B4-BE49-F238E27FC236}">
                <a16:creationId xmlns:a16="http://schemas.microsoft.com/office/drawing/2014/main" id="{CD9017D6-2E01-C5C3-7033-A5456288A769}"/>
              </a:ext>
            </a:extLst>
          </p:cNvPr>
          <p:cNvSpPr txBox="1">
            <a:spLocks/>
          </p:cNvSpPr>
          <p:nvPr/>
        </p:nvSpPr>
        <p:spPr>
          <a:xfrm>
            <a:off x="5446471" y="2083275"/>
            <a:ext cx="4829850" cy="1013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Incide sul benessere mentale dei cittadini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78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Obiettivo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ttangolo 2" descr="Tiro a segno">
            <a:extLst>
              <a:ext uri="{FF2B5EF4-FFF2-40B4-BE49-F238E27FC236}">
                <a16:creationId xmlns:a16="http://schemas.microsoft.com/office/drawing/2014/main" id="{363D870D-FD43-71FF-6E3A-4D9846D6F7BE}"/>
              </a:ext>
            </a:extLst>
          </p:cNvPr>
          <p:cNvSpPr/>
          <p:nvPr/>
        </p:nvSpPr>
        <p:spPr>
          <a:xfrm>
            <a:off x="5974368" y="4027797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7548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60321"/>
            <a:ext cx="2429102" cy="644225"/>
          </a:xfrm>
        </p:spPr>
        <p:txBody>
          <a:bodyPr anchor="b">
            <a:normAutofit/>
          </a:bodyPr>
          <a:lstStyle/>
          <a:p>
            <a:r>
              <a:rPr lang="it-IT" cap="none" dirty="0">
                <a:solidFill>
                  <a:schemeClr val="accent3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Obiettivo</a:t>
            </a:r>
            <a:endParaRPr lang="it-IT" dirty="0">
              <a:solidFill>
                <a:schemeClr val="accent3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Segnaposto contenuto 6">
            <a:extLst>
              <a:ext uri="{FF2B5EF4-FFF2-40B4-BE49-F238E27FC236}">
                <a16:creationId xmlns:a16="http://schemas.microsoft.com/office/drawing/2014/main" id="{97C7F8B6-C7AD-36A7-EDC4-42168BC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740" y="5436013"/>
            <a:ext cx="5894388" cy="1224221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Visualizzazione di facile comprensione e interpretazione dei dati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6D701C-D16D-5C49-5331-D8BC71C8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2881" y="6295109"/>
            <a:ext cx="3408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 sz="1100" b="1" smtClean="0">
                <a:solidFill>
                  <a:schemeClr val="bg2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pPr>
                <a:spcAft>
                  <a:spcPts val="600"/>
                </a:spcAft>
              </a:pPr>
              <a:t>8</a:t>
            </a:fld>
            <a:endParaRPr lang="en-US" sz="1100" b="1" dirty="0">
              <a:solidFill>
                <a:schemeClr val="bg2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BEBDF1-7CF5-168E-E02D-09801F90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27" r="6" b="13716"/>
          <a:stretch/>
        </p:blipFill>
        <p:spPr>
          <a:xfrm>
            <a:off x="7991997" y="2968003"/>
            <a:ext cx="2484268" cy="169563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340748-359A-ADAE-DF8C-F9C9EAE7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" b="5512"/>
          <a:stretch/>
        </p:blipFill>
        <p:spPr>
          <a:xfrm>
            <a:off x="7991993" y="4964596"/>
            <a:ext cx="2484272" cy="1695639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Segnaposto contenuto 6">
            <a:extLst>
              <a:ext uri="{FF2B5EF4-FFF2-40B4-BE49-F238E27FC236}">
                <a16:creationId xmlns:a16="http://schemas.microsoft.com/office/drawing/2014/main" id="{B4CF0B0B-DE75-1145-D9D6-BA9F59975F59}"/>
              </a:ext>
            </a:extLst>
          </p:cNvPr>
          <p:cNvSpPr txBox="1">
            <a:spLocks/>
          </p:cNvSpPr>
          <p:nvPr/>
        </p:nvSpPr>
        <p:spPr>
          <a:xfrm>
            <a:off x="1681740" y="4351212"/>
            <a:ext cx="5894388" cy="923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Messa in risalto di fenomeni urbani complessi</a:t>
            </a:r>
          </a:p>
          <a:p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65C272F6-22CB-00A3-D91F-9F63FA60993B}"/>
              </a:ext>
            </a:extLst>
          </p:cNvPr>
          <p:cNvSpPr txBox="1">
            <a:spLocks/>
          </p:cNvSpPr>
          <p:nvPr/>
        </p:nvSpPr>
        <p:spPr>
          <a:xfrm>
            <a:off x="1681740" y="3140608"/>
            <a:ext cx="5894388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Rappresentazione di dati eterogenei di provenienza urbana</a:t>
            </a:r>
          </a:p>
          <a:p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Segnaposto contenuto 6">
            <a:extLst>
              <a:ext uri="{FF2B5EF4-FFF2-40B4-BE49-F238E27FC236}">
                <a16:creationId xmlns:a16="http://schemas.microsoft.com/office/drawing/2014/main" id="{26E278B9-225B-D351-68F3-48423AD85032}"/>
              </a:ext>
            </a:extLst>
          </p:cNvPr>
          <p:cNvSpPr txBox="1">
            <a:spLocks/>
          </p:cNvSpPr>
          <p:nvPr/>
        </p:nvSpPr>
        <p:spPr>
          <a:xfrm>
            <a:off x="1141411" y="1848010"/>
            <a:ext cx="10449954" cy="104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Semplificare la comprensione dei dati e dei fenomeni urbani per facilitare la collaborazione tra amministratori comunali e cittadini</a:t>
            </a:r>
          </a:p>
          <a:p>
            <a:pPr lvl="1"/>
            <a:endParaRPr lang="it-IT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0"/>
              </a:schemeClr>
            </a:gs>
            <a:gs pos="56000">
              <a:srgbClr val="00B050"/>
            </a:gs>
            <a:gs pos="100000">
              <a:schemeClr val="accent1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513" name="Rectangle 512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74A71A-0EFA-838E-BEB1-9D1A3691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74" y="2747147"/>
            <a:ext cx="7559039" cy="952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Soluzione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16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7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0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5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8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9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0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5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0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1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2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3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4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5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6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7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8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9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0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1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2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3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4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5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6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7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8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9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E2DE2324-1517-144A-B6E6-1EC4943E744C}"/>
              </a:ext>
            </a:extLst>
          </p:cNvPr>
          <p:cNvSpPr/>
          <p:nvPr/>
        </p:nvSpPr>
        <p:spPr>
          <a:xfrm>
            <a:off x="5748595" y="3806825"/>
            <a:ext cx="1059398" cy="1059398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" name="Rettangolo 3" descr="Lampadina">
            <a:extLst>
              <a:ext uri="{FF2B5EF4-FFF2-40B4-BE49-F238E27FC236}">
                <a16:creationId xmlns:a16="http://schemas.microsoft.com/office/drawing/2014/main" id="{F1074E6F-DB28-862D-21D5-734776FDC0C8}"/>
              </a:ext>
            </a:extLst>
          </p:cNvPr>
          <p:cNvSpPr/>
          <p:nvPr/>
        </p:nvSpPr>
        <p:spPr>
          <a:xfrm>
            <a:off x="5974367" y="4071193"/>
            <a:ext cx="607851" cy="60785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520068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{60A93B12-081F-1A4D-AEBD-B45CF5FB09ED}tf10001122</Template>
  <TotalTime>6891</TotalTime>
  <Words>359</Words>
  <Application>Microsoft Macintosh PowerPoint</Application>
  <PresentationFormat>Widescreen</PresentationFormat>
  <Paragraphs>100</Paragraphs>
  <Slides>19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</vt:lpstr>
      <vt:lpstr>Helvetica Bold Oblique</vt:lpstr>
      <vt:lpstr>Tw Cen MT</vt:lpstr>
      <vt:lpstr>Verdana</vt:lpstr>
      <vt:lpstr>Circuito</vt:lpstr>
      <vt:lpstr>Progettazione e sviluppo di una web app per rappresentare l’indice di felicità urbana nelle aree cittadine tramite mappe corematiche</vt:lpstr>
      <vt:lpstr>Outline</vt:lpstr>
      <vt:lpstr>CONTESTO E PROBLEMA</vt:lpstr>
      <vt:lpstr>Contesto e problema</vt:lpstr>
      <vt:lpstr>Contesto e problema</vt:lpstr>
      <vt:lpstr>Contesto e problema – Felicità urbana</vt:lpstr>
      <vt:lpstr>Obiettivo</vt:lpstr>
      <vt:lpstr>Obiettivo</vt:lpstr>
      <vt:lpstr>Soluzione</vt:lpstr>
      <vt:lpstr>Soluzione</vt:lpstr>
      <vt:lpstr>Soluzione </vt:lpstr>
      <vt:lpstr>Soluzione: modello di felicità urbana e coremi</vt:lpstr>
      <vt:lpstr>Soluzione – Web App e tecnologie</vt:lpstr>
      <vt:lpstr>Soluzione – Web App</vt:lpstr>
      <vt:lpstr>Soluzione – Web App</vt:lpstr>
      <vt:lpstr>Soluzione – Web App</vt:lpstr>
      <vt:lpstr>Sviluppi futuri</vt:lpstr>
      <vt:lpstr>Sviluppi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FABIO CURCI</dc:creator>
  <cp:lastModifiedBy>FABIO CURCI</cp:lastModifiedBy>
  <cp:revision>44</cp:revision>
  <dcterms:created xsi:type="dcterms:W3CDTF">2022-07-12T09:49:27Z</dcterms:created>
  <dcterms:modified xsi:type="dcterms:W3CDTF">2022-07-20T18:44:09Z</dcterms:modified>
</cp:coreProperties>
</file>